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iterata Bold" charset="1" panose="00000000000000000000"/>
      <p:regular r:id="rId17"/>
    </p:embeddedFont>
    <p:embeddedFont>
      <p:font typeface="Maharlika" charset="1" panose="00000000000000000000"/>
      <p:regular r:id="rId18"/>
    </p:embeddedFont>
    <p:embeddedFont>
      <p:font typeface="Literata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12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1240" y="-3909079"/>
            <a:ext cx="11418179" cy="10548666"/>
          </a:xfrm>
          <a:custGeom>
            <a:avLst/>
            <a:gdLst/>
            <a:ahLst/>
            <a:cxnLst/>
            <a:rect r="r" b="b" t="t" l="l"/>
            <a:pathLst>
              <a:path h="10548666" w="11418179">
                <a:moveTo>
                  <a:pt x="0" y="0"/>
                </a:moveTo>
                <a:lnTo>
                  <a:pt x="11418178" y="0"/>
                </a:lnTo>
                <a:lnTo>
                  <a:pt x="11418178" y="10548666"/>
                </a:lnTo>
                <a:lnTo>
                  <a:pt x="0" y="10548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70" t="0" r="-417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31838" y="3221202"/>
            <a:ext cx="13891677" cy="183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0"/>
              </a:lnSpc>
            </a:pPr>
            <a:r>
              <a:rPr lang="en-US" b="true" sz="12963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AJ DEEPCHECK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3670" y="5124450"/>
            <a:ext cx="9968012" cy="57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3647">
                <a:solidFill>
                  <a:srgbClr val="FFFFFF"/>
                </a:solidFill>
                <a:latin typeface="Maharlika"/>
                <a:ea typeface="Maharlika"/>
                <a:cs typeface="Maharlika"/>
                <a:sym typeface="Maharlika"/>
              </a:rPr>
              <a:t>Image  Deepfake detection and fact checking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42920" y="7201759"/>
            <a:ext cx="5669513" cy="205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932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Oussama Safi </a:t>
            </a:r>
          </a:p>
          <a:p>
            <a:pPr algn="ctr">
              <a:lnSpc>
                <a:spcPts val="3225"/>
              </a:lnSpc>
            </a:pPr>
            <a:r>
              <a:rPr lang="en-US" sz="2932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 Yousif Yousif </a:t>
            </a:r>
          </a:p>
          <a:p>
            <a:pPr algn="ctr">
              <a:lnSpc>
                <a:spcPts val="3225"/>
              </a:lnSpc>
            </a:pPr>
            <a:r>
              <a:rPr lang="en-US" sz="2932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Emran Altamimi </a:t>
            </a:r>
          </a:p>
          <a:p>
            <a:pPr algn="ctr">
              <a:lnSpc>
                <a:spcPts val="3225"/>
              </a:lnSpc>
            </a:pPr>
            <a:r>
              <a:rPr lang="en-US" sz="2932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 Hamza Nabeel </a:t>
            </a:r>
          </a:p>
          <a:p>
            <a:pPr algn="ctr">
              <a:lnSpc>
                <a:spcPts val="3225"/>
              </a:lnSpc>
              <a:spcBef>
                <a:spcPct val="0"/>
              </a:spcBef>
            </a:pPr>
            <a:r>
              <a:rPr lang="en-US" sz="2932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Ahmed Shahid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7464" y="-4712982"/>
            <a:ext cx="11418179" cy="10954069"/>
          </a:xfrm>
          <a:custGeom>
            <a:avLst/>
            <a:gdLst/>
            <a:ahLst/>
            <a:cxnLst/>
            <a:rect r="r" b="b" t="t" l="l"/>
            <a:pathLst>
              <a:path h="10954069" w="11418179">
                <a:moveTo>
                  <a:pt x="0" y="0"/>
                </a:moveTo>
                <a:lnTo>
                  <a:pt x="11418179" y="0"/>
                </a:lnTo>
                <a:lnTo>
                  <a:pt x="11418179" y="10954069"/>
                </a:lnTo>
                <a:lnTo>
                  <a:pt x="0" y="10954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2" t="0" r="-625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5698" y="421152"/>
            <a:ext cx="10780148" cy="273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2"/>
              </a:lnSpc>
              <a:spcBef>
                <a:spcPct val="0"/>
              </a:spcBef>
            </a:pPr>
            <a:r>
              <a:rPr lang="en-US" sz="6407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Future work and Improvements 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85107" y="-748935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4298">
            <a:off x="1092017" y="6512415"/>
            <a:ext cx="357975" cy="532304"/>
          </a:xfrm>
          <a:custGeom>
            <a:avLst/>
            <a:gdLst/>
            <a:ahLst/>
            <a:cxnLst/>
            <a:rect r="r" b="b" t="t" l="l"/>
            <a:pathLst>
              <a:path h="532304" w="357975">
                <a:moveTo>
                  <a:pt x="0" y="0"/>
                </a:moveTo>
                <a:lnTo>
                  <a:pt x="357974" y="0"/>
                </a:lnTo>
                <a:lnTo>
                  <a:pt x="357974" y="532304"/>
                </a:lnTo>
                <a:lnTo>
                  <a:pt x="0" y="532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54298">
            <a:off x="1082771" y="4552722"/>
            <a:ext cx="365305" cy="543205"/>
          </a:xfrm>
          <a:custGeom>
            <a:avLst/>
            <a:gdLst/>
            <a:ahLst/>
            <a:cxnLst/>
            <a:rect r="r" b="b" t="t" l="l"/>
            <a:pathLst>
              <a:path h="543205" w="365305">
                <a:moveTo>
                  <a:pt x="0" y="0"/>
                </a:moveTo>
                <a:lnTo>
                  <a:pt x="365306" y="0"/>
                </a:lnTo>
                <a:lnTo>
                  <a:pt x="365306" y="543205"/>
                </a:lnTo>
                <a:lnTo>
                  <a:pt x="0" y="543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7371" y="4394727"/>
            <a:ext cx="7609463" cy="81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7"/>
              </a:lnSpc>
            </a:pPr>
            <a:r>
              <a:rPr lang="en-US" sz="6135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Video Detection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750" y="6355387"/>
            <a:ext cx="15686553" cy="781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sz="5935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Browser extention implementation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69213" y="-4010430"/>
            <a:ext cx="11418179" cy="10954069"/>
          </a:xfrm>
          <a:custGeom>
            <a:avLst/>
            <a:gdLst/>
            <a:ahLst/>
            <a:cxnLst/>
            <a:rect r="r" b="b" t="t" l="l"/>
            <a:pathLst>
              <a:path h="10954069" w="11418179">
                <a:moveTo>
                  <a:pt x="0" y="0"/>
                </a:moveTo>
                <a:lnTo>
                  <a:pt x="11418179" y="0"/>
                </a:lnTo>
                <a:lnTo>
                  <a:pt x="11418179" y="10954069"/>
                </a:lnTo>
                <a:lnTo>
                  <a:pt x="0" y="10954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2" t="0" r="-625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93217" y="5514268"/>
            <a:ext cx="7501567" cy="864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7208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Questions?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93217" y="4026158"/>
            <a:ext cx="7501567" cy="12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10507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Thankyou!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3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1240" y="-3909079"/>
            <a:ext cx="11418179" cy="11510230"/>
          </a:xfrm>
          <a:custGeom>
            <a:avLst/>
            <a:gdLst/>
            <a:ahLst/>
            <a:cxnLst/>
            <a:rect r="r" b="b" t="t" l="l"/>
            <a:pathLst>
              <a:path h="11510230" w="11418179">
                <a:moveTo>
                  <a:pt x="0" y="0"/>
                </a:moveTo>
                <a:lnTo>
                  <a:pt x="11418178" y="0"/>
                </a:lnTo>
                <a:lnTo>
                  <a:pt x="11418178" y="11510230"/>
                </a:lnTo>
                <a:lnTo>
                  <a:pt x="0" y="11510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08" t="0" r="-910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43019" y="1543395"/>
            <a:ext cx="4115885" cy="81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8341" b="true">
                <a:solidFill>
                  <a:srgbClr val="FAFAFA"/>
                </a:solidFill>
                <a:latin typeface="Literata Bold"/>
                <a:ea typeface="Literata Bold"/>
                <a:cs typeface="Literata Bold"/>
                <a:sym typeface="Literata Bold"/>
              </a:rPr>
              <a:t>Agenda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4298">
            <a:off x="2423514" y="4171402"/>
            <a:ext cx="444250" cy="660595"/>
          </a:xfrm>
          <a:custGeom>
            <a:avLst/>
            <a:gdLst/>
            <a:ahLst/>
            <a:cxnLst/>
            <a:rect r="r" b="b" t="t" l="l"/>
            <a:pathLst>
              <a:path h="660595" w="444250">
                <a:moveTo>
                  <a:pt x="0" y="0"/>
                </a:moveTo>
                <a:lnTo>
                  <a:pt x="444250" y="0"/>
                </a:lnTo>
                <a:lnTo>
                  <a:pt x="444250" y="660595"/>
                </a:lnTo>
                <a:lnTo>
                  <a:pt x="0" y="66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54298">
            <a:off x="2423514" y="5308567"/>
            <a:ext cx="444250" cy="660595"/>
          </a:xfrm>
          <a:custGeom>
            <a:avLst/>
            <a:gdLst/>
            <a:ahLst/>
            <a:cxnLst/>
            <a:rect r="r" b="b" t="t" l="l"/>
            <a:pathLst>
              <a:path h="660595" w="444250">
                <a:moveTo>
                  <a:pt x="0" y="0"/>
                </a:moveTo>
                <a:lnTo>
                  <a:pt x="444250" y="0"/>
                </a:lnTo>
                <a:lnTo>
                  <a:pt x="444250" y="660595"/>
                </a:lnTo>
                <a:lnTo>
                  <a:pt x="0" y="6605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54298">
            <a:off x="2423514" y="6444200"/>
            <a:ext cx="444250" cy="660595"/>
          </a:xfrm>
          <a:custGeom>
            <a:avLst/>
            <a:gdLst/>
            <a:ahLst/>
            <a:cxnLst/>
            <a:rect r="r" b="b" t="t" l="l"/>
            <a:pathLst>
              <a:path h="660595" w="444250">
                <a:moveTo>
                  <a:pt x="0" y="0"/>
                </a:moveTo>
                <a:lnTo>
                  <a:pt x="444250" y="0"/>
                </a:lnTo>
                <a:lnTo>
                  <a:pt x="444250" y="660595"/>
                </a:lnTo>
                <a:lnTo>
                  <a:pt x="0" y="66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559504" y="4109330"/>
            <a:ext cx="5064222" cy="3096779"/>
            <a:chOff x="0" y="0"/>
            <a:chExt cx="6752295" cy="412903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19822" y="-143169"/>
              <a:ext cx="5125922" cy="119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178"/>
                </a:lnSpc>
              </a:pPr>
              <a:r>
                <a:rPr lang="en-US" b="true" sz="4673">
                  <a:solidFill>
                    <a:srgbClr val="FAFAFA"/>
                  </a:solidFill>
                  <a:latin typeface="Literata Bold"/>
                  <a:ea typeface="Literata Bold"/>
                  <a:cs typeface="Literata Bold"/>
                  <a:sym typeface="Literata Bold"/>
                </a:rPr>
                <a:t>Workflow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19822" y="1320892"/>
              <a:ext cx="5732474" cy="119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178"/>
                </a:lnSpc>
              </a:pPr>
              <a:r>
                <a:rPr lang="en-US" b="true" sz="4673">
                  <a:solidFill>
                    <a:srgbClr val="FAFAFA"/>
                  </a:solidFill>
                  <a:latin typeface="Literata Bold"/>
                  <a:ea typeface="Literata Bold"/>
                  <a:cs typeface="Literata Bold"/>
                  <a:sym typeface="Literata Bold"/>
                </a:rPr>
                <a:t>Components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19822" y="2782747"/>
              <a:ext cx="5125922" cy="119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178"/>
                </a:lnSpc>
              </a:pPr>
              <a:r>
                <a:rPr lang="en-US" b="true" sz="4673">
                  <a:solidFill>
                    <a:srgbClr val="FAFAFA"/>
                  </a:solidFill>
                  <a:latin typeface="Literata Bold"/>
                  <a:ea typeface="Literata Bold"/>
                  <a:cs typeface="Literata Bold"/>
                  <a:sym typeface="Literata Bold"/>
                </a:rPr>
                <a:t>Demo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1454298">
              <a:off x="154689" y="82763"/>
              <a:ext cx="592333" cy="880793"/>
            </a:xfrm>
            <a:custGeom>
              <a:avLst/>
              <a:gdLst/>
              <a:ahLst/>
              <a:cxnLst/>
              <a:rect r="r" b="b" t="t" l="l"/>
              <a:pathLst>
                <a:path h="880793" w="592333">
                  <a:moveTo>
                    <a:pt x="0" y="0"/>
                  </a:moveTo>
                  <a:lnTo>
                    <a:pt x="592333" y="0"/>
                  </a:lnTo>
                  <a:lnTo>
                    <a:pt x="592333" y="880793"/>
                  </a:lnTo>
                  <a:lnTo>
                    <a:pt x="0" y="880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454298">
              <a:off x="154689" y="1648096"/>
              <a:ext cx="592333" cy="880793"/>
            </a:xfrm>
            <a:custGeom>
              <a:avLst/>
              <a:gdLst/>
              <a:ahLst/>
              <a:cxnLst/>
              <a:rect r="r" b="b" t="t" l="l"/>
              <a:pathLst>
                <a:path h="880793" w="592333">
                  <a:moveTo>
                    <a:pt x="0" y="0"/>
                  </a:moveTo>
                  <a:lnTo>
                    <a:pt x="592333" y="0"/>
                  </a:lnTo>
                  <a:lnTo>
                    <a:pt x="592333" y="880793"/>
                  </a:lnTo>
                  <a:lnTo>
                    <a:pt x="0" y="880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454298">
              <a:off x="154689" y="3165482"/>
              <a:ext cx="592333" cy="880793"/>
            </a:xfrm>
            <a:custGeom>
              <a:avLst/>
              <a:gdLst/>
              <a:ahLst/>
              <a:cxnLst/>
              <a:rect r="r" b="b" t="t" l="l"/>
              <a:pathLst>
                <a:path h="880793" w="592333">
                  <a:moveTo>
                    <a:pt x="0" y="0"/>
                  </a:moveTo>
                  <a:lnTo>
                    <a:pt x="592333" y="0"/>
                  </a:lnTo>
                  <a:lnTo>
                    <a:pt x="592333" y="880793"/>
                  </a:lnTo>
                  <a:lnTo>
                    <a:pt x="0" y="880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983781" y="3996036"/>
            <a:ext cx="4370039" cy="89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69"/>
              </a:lnSpc>
            </a:pPr>
            <a:r>
              <a:rPr lang="en-US" b="true" sz="4439">
                <a:solidFill>
                  <a:srgbClr val="FAFAFA"/>
                </a:solidFill>
                <a:latin typeface="Literata Bold"/>
                <a:ea typeface="Literata Bold"/>
                <a:cs typeface="Literata Bold"/>
                <a:sym typeface="Literata Bold"/>
              </a:rPr>
              <a:t>Problem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83781" y="5150638"/>
            <a:ext cx="5527330" cy="89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69"/>
              </a:lnSpc>
            </a:pPr>
            <a:r>
              <a:rPr lang="en-US" b="true" sz="4439">
                <a:solidFill>
                  <a:srgbClr val="FAFAFA"/>
                </a:solidFill>
                <a:latin typeface="Literata Bold"/>
                <a:ea typeface="Literata Bold"/>
                <a:cs typeface="Literata Bold"/>
                <a:sym typeface="Literata Bold"/>
              </a:rPr>
              <a:t>Solution 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83781" y="6267301"/>
            <a:ext cx="7241903" cy="89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69"/>
              </a:lnSpc>
            </a:pPr>
            <a:r>
              <a:rPr lang="en-US" b="true" sz="4439">
                <a:solidFill>
                  <a:srgbClr val="FAFAFA"/>
                </a:solidFill>
                <a:latin typeface="Literata Bold"/>
                <a:ea typeface="Literata Bold"/>
                <a:cs typeface="Literata Bold"/>
                <a:sym typeface="Literata Bold"/>
              </a:rPr>
              <a:t>System Architecture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3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3743" y="-4441518"/>
            <a:ext cx="11418179" cy="11763607"/>
          </a:xfrm>
          <a:custGeom>
            <a:avLst/>
            <a:gdLst/>
            <a:ahLst/>
            <a:cxnLst/>
            <a:rect r="r" b="b" t="t" l="l"/>
            <a:pathLst>
              <a:path h="11763607" w="11418179">
                <a:moveTo>
                  <a:pt x="0" y="0"/>
                </a:moveTo>
                <a:lnTo>
                  <a:pt x="11418179" y="0"/>
                </a:lnTo>
                <a:lnTo>
                  <a:pt x="11418179" y="11763607"/>
                </a:lnTo>
                <a:lnTo>
                  <a:pt x="0" y="11763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409" t="0" r="-1040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5363" y="4832548"/>
            <a:ext cx="4889418" cy="158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7"/>
              </a:lnSpc>
            </a:pPr>
            <a:r>
              <a:rPr lang="en-US" sz="3105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1 in 3 social media images could be AI-generated by 2025 (MIT Tech Review).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24994" y="4812009"/>
            <a:ext cx="5185543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Deepfakes fuel misinformation, fraud, and reputational damage.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06710" y="4812009"/>
            <a:ext cx="5106494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Current tools are slow, expensive, or inaccessible to most users.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7016" y="1592686"/>
            <a:ext cx="13589747" cy="94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0"/>
              </a:lnSpc>
            </a:pPr>
            <a:r>
              <a:rPr lang="en-US" sz="7245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Problem Statement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1454298">
            <a:off x="11988412" y="4716172"/>
            <a:ext cx="444250" cy="660595"/>
          </a:xfrm>
          <a:custGeom>
            <a:avLst/>
            <a:gdLst/>
            <a:ahLst/>
            <a:cxnLst/>
            <a:rect r="r" b="b" t="t" l="l"/>
            <a:pathLst>
              <a:path h="660595" w="444250">
                <a:moveTo>
                  <a:pt x="0" y="0"/>
                </a:moveTo>
                <a:lnTo>
                  <a:pt x="444250" y="0"/>
                </a:lnTo>
                <a:lnTo>
                  <a:pt x="444250" y="660595"/>
                </a:lnTo>
                <a:lnTo>
                  <a:pt x="0" y="66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454298">
            <a:off x="6553902" y="4716172"/>
            <a:ext cx="444250" cy="660595"/>
          </a:xfrm>
          <a:custGeom>
            <a:avLst/>
            <a:gdLst/>
            <a:ahLst/>
            <a:cxnLst/>
            <a:rect r="r" b="b" t="t" l="l"/>
            <a:pathLst>
              <a:path h="660595" w="444250">
                <a:moveTo>
                  <a:pt x="0" y="0"/>
                </a:moveTo>
                <a:lnTo>
                  <a:pt x="444249" y="0"/>
                </a:lnTo>
                <a:lnTo>
                  <a:pt x="444249" y="660595"/>
                </a:lnTo>
                <a:lnTo>
                  <a:pt x="0" y="66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454298">
            <a:off x="806575" y="4716172"/>
            <a:ext cx="444250" cy="660595"/>
          </a:xfrm>
          <a:custGeom>
            <a:avLst/>
            <a:gdLst/>
            <a:ahLst/>
            <a:cxnLst/>
            <a:rect r="r" b="b" t="t" l="l"/>
            <a:pathLst>
              <a:path h="660595" w="444250">
                <a:moveTo>
                  <a:pt x="0" y="0"/>
                </a:moveTo>
                <a:lnTo>
                  <a:pt x="444250" y="0"/>
                </a:lnTo>
                <a:lnTo>
                  <a:pt x="444250" y="660595"/>
                </a:lnTo>
                <a:lnTo>
                  <a:pt x="0" y="66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21240" y="-3909079"/>
            <a:ext cx="11418179" cy="10572736"/>
          </a:xfrm>
          <a:custGeom>
            <a:avLst/>
            <a:gdLst/>
            <a:ahLst/>
            <a:cxnLst/>
            <a:rect r="r" b="b" t="t" l="l"/>
            <a:pathLst>
              <a:path h="10572736" w="11418179">
                <a:moveTo>
                  <a:pt x="0" y="0"/>
                </a:moveTo>
                <a:lnTo>
                  <a:pt x="11418178" y="0"/>
                </a:lnTo>
                <a:lnTo>
                  <a:pt x="11418178" y="10572736"/>
                </a:lnTo>
                <a:lnTo>
                  <a:pt x="0" y="10572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3" t="0" r="-429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86723" y="1898108"/>
            <a:ext cx="9811378" cy="9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4"/>
              </a:lnSpc>
            </a:pPr>
            <a:r>
              <a:rPr lang="en-US" sz="7319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Solution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92569"/>
            <a:ext cx="5965628" cy="104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050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Detects Deepfakes using AI models.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91273" y="5392569"/>
            <a:ext cx="5965628" cy="104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050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Performs fact checking using reverse image search.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9358" y="3212942"/>
            <a:ext cx="7669284" cy="73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7"/>
              </a:lnSpc>
              <a:spcBef>
                <a:spcPct val="0"/>
              </a:spcBef>
            </a:pPr>
            <a:r>
              <a:rPr lang="en-US" sz="3547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A fast, explainable web app that: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65224" y="5347667"/>
            <a:ext cx="5965628" cy="157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050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Explains results in plain language with confidence scores.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454298">
            <a:off x="641159" y="5362059"/>
            <a:ext cx="357975" cy="532304"/>
          </a:xfrm>
          <a:custGeom>
            <a:avLst/>
            <a:gdLst/>
            <a:ahLst/>
            <a:cxnLst/>
            <a:rect r="r" b="b" t="t" l="l"/>
            <a:pathLst>
              <a:path h="532304" w="357975">
                <a:moveTo>
                  <a:pt x="0" y="0"/>
                </a:moveTo>
                <a:lnTo>
                  <a:pt x="357974" y="0"/>
                </a:lnTo>
                <a:lnTo>
                  <a:pt x="357974" y="532304"/>
                </a:lnTo>
                <a:lnTo>
                  <a:pt x="0" y="532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454298">
            <a:off x="12477913" y="5362059"/>
            <a:ext cx="357975" cy="532304"/>
          </a:xfrm>
          <a:custGeom>
            <a:avLst/>
            <a:gdLst/>
            <a:ahLst/>
            <a:cxnLst/>
            <a:rect r="r" b="b" t="t" l="l"/>
            <a:pathLst>
              <a:path h="532304" w="357975">
                <a:moveTo>
                  <a:pt x="0" y="0"/>
                </a:moveTo>
                <a:lnTo>
                  <a:pt x="357975" y="0"/>
                </a:lnTo>
                <a:lnTo>
                  <a:pt x="357975" y="532304"/>
                </a:lnTo>
                <a:lnTo>
                  <a:pt x="0" y="532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54298">
            <a:off x="6239812" y="5362059"/>
            <a:ext cx="357975" cy="532304"/>
          </a:xfrm>
          <a:custGeom>
            <a:avLst/>
            <a:gdLst/>
            <a:ahLst/>
            <a:cxnLst/>
            <a:rect r="r" b="b" t="t" l="l"/>
            <a:pathLst>
              <a:path h="532304" w="357975">
                <a:moveTo>
                  <a:pt x="0" y="0"/>
                </a:moveTo>
                <a:lnTo>
                  <a:pt x="357975" y="0"/>
                </a:lnTo>
                <a:lnTo>
                  <a:pt x="357975" y="532304"/>
                </a:lnTo>
                <a:lnTo>
                  <a:pt x="0" y="532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43778" y="3125250"/>
            <a:ext cx="6167665" cy="2858053"/>
            <a:chOff x="0" y="0"/>
            <a:chExt cx="8223553" cy="38107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569" cy="537569"/>
            </a:xfrm>
            <a:custGeom>
              <a:avLst/>
              <a:gdLst/>
              <a:ahLst/>
              <a:cxnLst/>
              <a:rect r="r" b="b" t="t" l="l"/>
              <a:pathLst>
                <a:path h="537569" w="537569">
                  <a:moveTo>
                    <a:pt x="0" y="0"/>
                  </a:moveTo>
                  <a:lnTo>
                    <a:pt x="537569" y="0"/>
                  </a:lnTo>
                  <a:lnTo>
                    <a:pt x="537569" y="537569"/>
                  </a:lnTo>
                  <a:lnTo>
                    <a:pt x="0" y="537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37569" y="920267"/>
              <a:ext cx="5876020" cy="2890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2506">
                  <a:solidFill>
                    <a:srgbClr val="FFFFFF"/>
                  </a:solidFill>
                  <a:latin typeface="Literata"/>
                  <a:ea typeface="Literata"/>
                  <a:cs typeface="Literata"/>
                  <a:sym typeface="Literata"/>
                </a:rPr>
                <a:t>● Upload media (images)</a:t>
              </a:r>
            </a:p>
            <a:p>
              <a:pPr algn="l">
                <a:lnSpc>
                  <a:spcPts val="3509"/>
                </a:lnSpc>
              </a:pPr>
              <a:r>
                <a:rPr lang="en-US" sz="2506">
                  <a:solidFill>
                    <a:srgbClr val="FFFFFF"/>
                  </a:solidFill>
                  <a:latin typeface="Literata"/>
                  <a:ea typeface="Literata"/>
                  <a:cs typeface="Literata"/>
                  <a:sym typeface="Literata"/>
                </a:rPr>
                <a:t>● Real-time processing status</a:t>
              </a:r>
            </a:p>
            <a:p>
              <a:pPr algn="l">
                <a:lnSpc>
                  <a:spcPts val="3509"/>
                </a:lnSpc>
              </a:pPr>
              <a:r>
                <a:rPr lang="en-US" sz="2506">
                  <a:solidFill>
                    <a:srgbClr val="FFFFFF"/>
                  </a:solidFill>
                  <a:latin typeface="Literata"/>
                  <a:ea typeface="Literata"/>
                  <a:cs typeface="Literata"/>
                  <a:sym typeface="Literata"/>
                </a:rPr>
                <a:t>● Explainable results with confidence scores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53659" y="152400"/>
              <a:ext cx="7569893" cy="40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2"/>
                </a:lnSpc>
              </a:pPr>
              <a:r>
                <a:rPr lang="en-US" sz="2800" b="true">
                  <a:solidFill>
                    <a:srgbClr val="FFFFFF"/>
                  </a:solidFill>
                  <a:latin typeface="Literata Bold"/>
                  <a:ea typeface="Literata Bold"/>
                  <a:cs typeface="Literata Bold"/>
                  <a:sym typeface="Literata Bold"/>
                </a:rPr>
                <a:t>User Interface (Frontend)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121240" y="-4312256"/>
            <a:ext cx="11418179" cy="10858430"/>
          </a:xfrm>
          <a:custGeom>
            <a:avLst/>
            <a:gdLst/>
            <a:ahLst/>
            <a:cxnLst/>
            <a:rect r="r" b="b" t="t" l="l"/>
            <a:pathLst>
              <a:path h="10858430" w="11418179">
                <a:moveTo>
                  <a:pt x="0" y="0"/>
                </a:moveTo>
                <a:lnTo>
                  <a:pt x="11418178" y="0"/>
                </a:lnTo>
                <a:lnTo>
                  <a:pt x="11418178" y="10858430"/>
                </a:lnTo>
                <a:lnTo>
                  <a:pt x="0" y="1085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60" t="0" r="-576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19678" y="1669732"/>
            <a:ext cx="11048644" cy="88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2"/>
              </a:lnSpc>
            </a:pPr>
            <a:r>
              <a:rPr lang="en-US" sz="6635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System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0526" y="6707286"/>
            <a:ext cx="4039238" cy="26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2"/>
              </a:lnSpc>
            </a:pPr>
            <a:r>
              <a:rPr lang="en-US" sz="2800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Backend (FastAPI)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3320" y="7076159"/>
            <a:ext cx="4790531" cy="174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5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● Preprocess media (frame extraction, metadata analysis)</a:t>
            </a:r>
          </a:p>
          <a:p>
            <a:pPr algn="l">
              <a:lnSpc>
                <a:spcPts val="3509"/>
              </a:lnSpc>
            </a:pPr>
            <a:r>
              <a:rPr lang="en-US" sz="25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● Orchestrate AI pipelines via LangChain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443778" y="6546174"/>
            <a:ext cx="403177" cy="403177"/>
          </a:xfrm>
          <a:custGeom>
            <a:avLst/>
            <a:gdLst/>
            <a:ahLst/>
            <a:cxnLst/>
            <a:rect r="r" b="b" t="t" l="l"/>
            <a:pathLst>
              <a:path h="403177" w="403177">
                <a:moveTo>
                  <a:pt x="0" y="0"/>
                </a:moveTo>
                <a:lnTo>
                  <a:pt x="403177" y="0"/>
                </a:lnTo>
                <a:lnTo>
                  <a:pt x="403177" y="403177"/>
                </a:lnTo>
                <a:lnTo>
                  <a:pt x="0" y="403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042018" y="3129606"/>
            <a:ext cx="4626303" cy="2853697"/>
            <a:chOff x="0" y="0"/>
            <a:chExt cx="6168405" cy="38049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7569" cy="537569"/>
            </a:xfrm>
            <a:custGeom>
              <a:avLst/>
              <a:gdLst/>
              <a:ahLst/>
              <a:cxnLst/>
              <a:rect r="r" b="b" t="t" l="l"/>
              <a:pathLst>
                <a:path h="537569" w="537569">
                  <a:moveTo>
                    <a:pt x="0" y="0"/>
                  </a:moveTo>
                  <a:lnTo>
                    <a:pt x="537569" y="0"/>
                  </a:lnTo>
                  <a:lnTo>
                    <a:pt x="537569" y="537569"/>
                  </a:lnTo>
                  <a:lnTo>
                    <a:pt x="0" y="537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92384" y="914459"/>
              <a:ext cx="5876020" cy="2890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2506">
                  <a:solidFill>
                    <a:srgbClr val="FFFFFF"/>
                  </a:solidFill>
                  <a:latin typeface="Literata"/>
                  <a:ea typeface="Literata"/>
                  <a:cs typeface="Literata"/>
                  <a:sym typeface="Literata"/>
                </a:rPr>
                <a:t>●Detection of AI generated      images </a:t>
              </a:r>
            </a:p>
            <a:p>
              <a:pPr algn="l">
                <a:lnSpc>
                  <a:spcPts val="3509"/>
                </a:lnSpc>
              </a:pPr>
              <a:r>
                <a:rPr lang="en-US" sz="2506">
                  <a:solidFill>
                    <a:srgbClr val="FFFFFF"/>
                  </a:solidFill>
                  <a:latin typeface="Literata"/>
                  <a:ea typeface="Literata"/>
                  <a:cs typeface="Literata"/>
                  <a:sym typeface="Literata"/>
                </a:rPr>
                <a:t>● Detection of Deepfake </a:t>
              </a:r>
            </a:p>
            <a:p>
              <a:pPr algn="l">
                <a:lnSpc>
                  <a:spcPts val="3509"/>
                </a:lnSpc>
              </a:pPr>
              <a:r>
                <a:rPr lang="en-US" sz="2506">
                  <a:solidFill>
                    <a:srgbClr val="FFFFFF"/>
                  </a:solidFill>
                  <a:latin typeface="Literata"/>
                  <a:ea typeface="Literata"/>
                  <a:cs typeface="Literata"/>
                  <a:sym typeface="Literata"/>
                </a:rPr>
                <a:t>● Reverse image search </a:t>
              </a:r>
            </a:p>
            <a:p>
              <a:pPr algn="l">
                <a:lnSpc>
                  <a:spcPts val="3509"/>
                </a:lnSpc>
              </a:pPr>
              <a:r>
                <a:rPr lang="en-US" sz="2506">
                  <a:solidFill>
                    <a:srgbClr val="FFFFFF"/>
                  </a:solidFill>
                  <a:latin typeface="Literata"/>
                  <a:ea typeface="Literata"/>
                  <a:cs typeface="Literata"/>
                  <a:sym typeface="Literata"/>
                </a:rPr>
                <a:t>● LLM reasoning model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37569" y="152400"/>
              <a:ext cx="5385651" cy="40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2"/>
                </a:lnSpc>
              </a:pPr>
              <a:r>
                <a:rPr lang="en-US" sz="2800" b="true">
                  <a:solidFill>
                    <a:srgbClr val="FFFFFF"/>
                  </a:solidFill>
                  <a:latin typeface="Literata Bold"/>
                  <a:ea typeface="Literata Bold"/>
                  <a:cs typeface="Literata Bold"/>
                  <a:sym typeface="Literata Bold"/>
                </a:rPr>
                <a:t>AI Pipeline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59024" y="6554886"/>
            <a:ext cx="7071305" cy="1888825"/>
            <a:chOff x="0" y="0"/>
            <a:chExt cx="9428407" cy="251843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537569" y="152400"/>
              <a:ext cx="8890838" cy="40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92"/>
                </a:lnSpc>
              </a:pPr>
              <a:r>
                <a:rPr lang="en-US" sz="2800" b="true">
                  <a:solidFill>
                    <a:srgbClr val="FFFFFF"/>
                  </a:solidFill>
                  <a:latin typeface="Literata Bold"/>
                  <a:ea typeface="Literata Bold"/>
                  <a:cs typeface="Literata Bold"/>
                  <a:sym typeface="Literata Bold"/>
                </a:rPr>
                <a:t>Infrastructure (Huawei Cloud)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32884" y="795249"/>
              <a:ext cx="5876020" cy="1723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9"/>
                </a:lnSpc>
              </a:pPr>
              <a:r>
                <a:rPr lang="en-US" sz="2506">
                  <a:solidFill>
                    <a:srgbClr val="FFFFFF"/>
                  </a:solidFill>
                  <a:latin typeface="Literata"/>
                  <a:ea typeface="Literata"/>
                  <a:cs typeface="Literata"/>
                  <a:sym typeface="Literata"/>
                </a:rPr>
                <a:t>● ECS: Cloud VMs</a:t>
              </a:r>
            </a:p>
            <a:p>
              <a:pPr algn="l">
                <a:lnSpc>
                  <a:spcPts val="3509"/>
                </a:lnSpc>
              </a:pPr>
              <a:r>
                <a:rPr lang="en-US" sz="2506">
                  <a:solidFill>
                    <a:srgbClr val="FFFFFF"/>
                  </a:solidFill>
                  <a:latin typeface="Literata"/>
                  <a:ea typeface="Literata"/>
                  <a:cs typeface="Literata"/>
                  <a:sym typeface="Literata"/>
                </a:rPr>
                <a:t>● OBS (Object Storage Service) for media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7569" cy="537569"/>
            </a:xfrm>
            <a:custGeom>
              <a:avLst/>
              <a:gdLst/>
              <a:ahLst/>
              <a:cxnLst/>
              <a:rect r="r" b="b" t="t" l="l"/>
              <a:pathLst>
                <a:path h="537569" w="537569">
                  <a:moveTo>
                    <a:pt x="0" y="0"/>
                  </a:moveTo>
                  <a:lnTo>
                    <a:pt x="537569" y="0"/>
                  </a:lnTo>
                  <a:lnTo>
                    <a:pt x="537569" y="537569"/>
                  </a:lnTo>
                  <a:lnTo>
                    <a:pt x="0" y="537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6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21240" y="-3909079"/>
            <a:ext cx="11418179" cy="9052579"/>
          </a:xfrm>
          <a:custGeom>
            <a:avLst/>
            <a:gdLst/>
            <a:ahLst/>
            <a:cxnLst/>
            <a:rect r="r" b="b" t="t" l="l"/>
            <a:pathLst>
              <a:path h="9052579" w="11418179">
                <a:moveTo>
                  <a:pt x="0" y="0"/>
                </a:moveTo>
                <a:lnTo>
                  <a:pt x="11418178" y="0"/>
                </a:lnTo>
                <a:lnTo>
                  <a:pt x="11418178" y="9052579"/>
                </a:lnTo>
                <a:lnTo>
                  <a:pt x="0" y="905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5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44791" y="1208368"/>
            <a:ext cx="8105835" cy="8597216"/>
          </a:xfrm>
          <a:custGeom>
            <a:avLst/>
            <a:gdLst/>
            <a:ahLst/>
            <a:cxnLst/>
            <a:rect r="r" b="b" t="t" l="l"/>
            <a:pathLst>
              <a:path h="8597216" w="8105835">
                <a:moveTo>
                  <a:pt x="0" y="0"/>
                </a:moveTo>
                <a:lnTo>
                  <a:pt x="8105835" y="0"/>
                </a:lnTo>
                <a:lnTo>
                  <a:pt x="8105835" y="8597216"/>
                </a:lnTo>
                <a:lnTo>
                  <a:pt x="0" y="8597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14" t="-2063" r="-7502" b="-5599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5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21240" y="-3909079"/>
            <a:ext cx="11418179" cy="10954069"/>
          </a:xfrm>
          <a:custGeom>
            <a:avLst/>
            <a:gdLst/>
            <a:ahLst/>
            <a:cxnLst/>
            <a:rect r="r" b="b" t="t" l="l"/>
            <a:pathLst>
              <a:path h="10954069" w="11418179">
                <a:moveTo>
                  <a:pt x="0" y="0"/>
                </a:moveTo>
                <a:lnTo>
                  <a:pt x="11418178" y="0"/>
                </a:lnTo>
                <a:lnTo>
                  <a:pt x="11418178" y="10954069"/>
                </a:lnTo>
                <a:lnTo>
                  <a:pt x="0" y="10954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2" t="0" r="-625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2154" y="4064956"/>
            <a:ext cx="14661105" cy="403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969" indent="-302984" lvl="1">
              <a:lnSpc>
                <a:spcPts val="3929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AI-Generated Content Detection:</a:t>
            </a:r>
          </a:p>
          <a:p>
            <a:pPr algn="l" marL="1082401" indent="-360800" lvl="2">
              <a:lnSpc>
                <a:spcPts val="3509"/>
              </a:lnSpc>
              <a:buFont typeface="Arial"/>
              <a:buChar char="⚬"/>
            </a:pPr>
            <a:r>
              <a:rPr lang="en-US" sz="25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Determines whether an image was created by AI (e.g., DALL·E, Midjourney). </a:t>
            </a:r>
          </a:p>
          <a:p>
            <a:pPr algn="l" marL="1082401" indent="-360800" lvl="2">
              <a:lnSpc>
                <a:spcPts val="3509"/>
              </a:lnSpc>
              <a:buFont typeface="Arial"/>
              <a:buChar char="⚬"/>
            </a:pPr>
            <a:r>
              <a:rPr lang="en-US" sz="25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Returns a likelihood score (0.0 to 1.0) indicating how likely the image is AI-generated. </a:t>
            </a:r>
          </a:p>
          <a:p>
            <a:pPr algn="l" marL="1082401" indent="-360800" lvl="2">
              <a:lnSpc>
                <a:spcPts val="3509"/>
              </a:lnSpc>
              <a:buFont typeface="Arial"/>
              <a:buChar char="⚬"/>
            </a:pPr>
            <a:r>
              <a:rPr lang="en-US" sz="25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Based on SightEngine’s `genai` model. </a:t>
            </a:r>
          </a:p>
          <a:p>
            <a:pPr algn="l">
              <a:lnSpc>
                <a:spcPts val="3509"/>
              </a:lnSpc>
            </a:pPr>
          </a:p>
          <a:p>
            <a:pPr algn="l" marL="605969" indent="-302984" lvl="1">
              <a:lnSpc>
                <a:spcPts val="3929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Deepfake Detection: </a:t>
            </a:r>
          </a:p>
          <a:p>
            <a:pPr algn="l" marL="1082401" indent="-360800" lvl="2">
              <a:lnSpc>
                <a:spcPts val="3509"/>
              </a:lnSpc>
              <a:buFont typeface="Arial"/>
              <a:buChar char="⚬"/>
            </a:pPr>
            <a:r>
              <a:rPr lang="en-US" sz="25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Checks if a face in an image is a deepfake (digitally altered or synthetic). </a:t>
            </a:r>
          </a:p>
          <a:p>
            <a:pPr algn="l" marL="1082401" indent="-360800" lvl="2">
              <a:lnSpc>
                <a:spcPts val="3509"/>
              </a:lnSpc>
              <a:buFont typeface="Arial"/>
              <a:buChar char="⚬"/>
            </a:pPr>
            <a:r>
              <a:rPr lang="en-US" sz="25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Returns a likelihood score (0.0 to 1.0) for deepfake probability.</a:t>
            </a:r>
          </a:p>
          <a:p>
            <a:pPr algn="l" marL="1082401" indent="-360800" lvl="2">
              <a:lnSpc>
                <a:spcPts val="3509"/>
              </a:lnSpc>
              <a:buFont typeface="Arial"/>
              <a:buChar char="⚬"/>
            </a:pPr>
            <a:r>
              <a:rPr lang="en-US" sz="2506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Based on SightEngine’s `deepfake` model.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154" y="2934448"/>
            <a:ext cx="16338175" cy="32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2"/>
              </a:lnSpc>
            </a:pPr>
            <a:r>
              <a:rPr lang="en-US" sz="3300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This system integrates two key functions for detecting manipulated images: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39268" y="1302493"/>
            <a:ext cx="7609463" cy="90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3"/>
              </a:lnSpc>
            </a:pPr>
            <a:r>
              <a:rPr lang="en-US" sz="6735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Components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21240" y="-3909079"/>
            <a:ext cx="11418179" cy="10954069"/>
          </a:xfrm>
          <a:custGeom>
            <a:avLst/>
            <a:gdLst/>
            <a:ahLst/>
            <a:cxnLst/>
            <a:rect r="r" b="b" t="t" l="l"/>
            <a:pathLst>
              <a:path h="10954069" w="11418179">
                <a:moveTo>
                  <a:pt x="0" y="0"/>
                </a:moveTo>
                <a:lnTo>
                  <a:pt x="11418178" y="0"/>
                </a:lnTo>
                <a:lnTo>
                  <a:pt x="11418178" y="10954069"/>
                </a:lnTo>
                <a:lnTo>
                  <a:pt x="0" y="10954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2" t="0" r="-625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7662" y="1786640"/>
            <a:ext cx="16401638" cy="80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6035" b="true">
                <a:solidFill>
                  <a:srgbClr val="FFFFFF"/>
                </a:solidFill>
                <a:latin typeface="Literata Bold"/>
                <a:ea typeface="Literata Bold"/>
                <a:cs typeface="Literata Bold"/>
                <a:sym typeface="Literata Bold"/>
              </a:rPr>
              <a:t>Reverse Image Search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04837"/>
            <a:ext cx="16230600" cy="133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  <a:spcBef>
                <a:spcPct val="0"/>
              </a:spcBef>
            </a:pPr>
            <a:r>
              <a:rPr lang="en-US" sz="3139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This system perf</a:t>
            </a:r>
            <a:r>
              <a:rPr lang="en-US" sz="3139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orms a reverse image search using Google Lens via SerpAPI, extracts matching images, and retrieves text content from the top results.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7662" y="5374253"/>
            <a:ext cx="14943932" cy="222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6814" indent="-373407" lvl="1">
              <a:lnSpc>
                <a:spcPts val="6053"/>
              </a:lnSpc>
              <a:buFont typeface="Arial"/>
              <a:buChar char="•"/>
            </a:pPr>
            <a:r>
              <a:rPr lang="en-US" sz="3459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Finds visually similar images across the web.</a:t>
            </a:r>
          </a:p>
          <a:p>
            <a:pPr algn="l" marL="746814" indent="-373407" lvl="1">
              <a:lnSpc>
                <a:spcPts val="6053"/>
              </a:lnSpc>
              <a:buFont typeface="Arial"/>
              <a:buChar char="•"/>
            </a:pPr>
            <a:r>
              <a:rPr lang="en-US" sz="3459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Retrieves text c</a:t>
            </a:r>
            <a:r>
              <a:rPr lang="en-US" sz="3459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ontent from the top matching pages for context.</a:t>
            </a:r>
          </a:p>
          <a:p>
            <a:pPr algn="l" marL="746814" indent="-373407" lvl="1">
              <a:lnSpc>
                <a:spcPts val="6053"/>
              </a:lnSpc>
              <a:buFont typeface="Arial"/>
              <a:buChar char="•"/>
            </a:pPr>
            <a:r>
              <a:rPr lang="en-US" sz="3459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Helps verify image authenticity, track sources, or detect plagiarism. 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69213" y="-4010430"/>
            <a:ext cx="11418179" cy="10954069"/>
          </a:xfrm>
          <a:custGeom>
            <a:avLst/>
            <a:gdLst/>
            <a:ahLst/>
            <a:cxnLst/>
            <a:rect r="r" b="b" t="t" l="l"/>
            <a:pathLst>
              <a:path h="10954069" w="11418179">
                <a:moveTo>
                  <a:pt x="0" y="0"/>
                </a:moveTo>
                <a:lnTo>
                  <a:pt x="11418179" y="0"/>
                </a:lnTo>
                <a:lnTo>
                  <a:pt x="11418179" y="10954069"/>
                </a:lnTo>
                <a:lnTo>
                  <a:pt x="0" y="10954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2" t="0" r="-625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54176" y="3140423"/>
            <a:ext cx="6179648" cy="237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72"/>
              </a:lnSpc>
              <a:spcBef>
                <a:spcPct val="0"/>
              </a:spcBef>
            </a:pPr>
            <a:r>
              <a:rPr lang="en-US" sz="11698">
                <a:solidFill>
                  <a:srgbClr val="FFFFFF"/>
                </a:solidFill>
                <a:latin typeface="Literata"/>
                <a:ea typeface="Literata"/>
                <a:cs typeface="Literata"/>
                <a:sym typeface="Literata"/>
              </a:rPr>
              <a:t>Demo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5369289" y="-5341237"/>
            <a:ext cx="7589563" cy="7039320"/>
          </a:xfrm>
          <a:custGeom>
            <a:avLst/>
            <a:gdLst/>
            <a:ahLst/>
            <a:cxnLst/>
            <a:rect r="r" b="b" t="t" l="l"/>
            <a:pathLst>
              <a:path h="7039320" w="7589563">
                <a:moveTo>
                  <a:pt x="7589563" y="0"/>
                </a:moveTo>
                <a:lnTo>
                  <a:pt x="0" y="0"/>
                </a:lnTo>
                <a:lnTo>
                  <a:pt x="0" y="7039320"/>
                </a:lnTo>
                <a:lnTo>
                  <a:pt x="7589563" y="7039320"/>
                </a:lnTo>
                <a:lnTo>
                  <a:pt x="7589563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6750" y="385060"/>
            <a:ext cx="3827048" cy="1287280"/>
          </a:xfrm>
          <a:custGeom>
            <a:avLst/>
            <a:gdLst/>
            <a:ahLst/>
            <a:cxnLst/>
            <a:rect r="r" b="b" t="t" l="l"/>
            <a:pathLst>
              <a:path h="1287280" w="3827048">
                <a:moveTo>
                  <a:pt x="0" y="0"/>
                </a:moveTo>
                <a:lnTo>
                  <a:pt x="3827048" y="0"/>
                </a:lnTo>
                <a:lnTo>
                  <a:pt x="3827048" y="1287280"/>
                </a:lnTo>
                <a:lnTo>
                  <a:pt x="0" y="128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46591" y="-705598"/>
            <a:ext cx="5202893" cy="3468595"/>
          </a:xfrm>
          <a:custGeom>
            <a:avLst/>
            <a:gdLst/>
            <a:ahLst/>
            <a:cxnLst/>
            <a:rect r="r" b="b" t="t" l="l"/>
            <a:pathLst>
              <a:path h="3468595" w="5202893">
                <a:moveTo>
                  <a:pt x="0" y="0"/>
                </a:moveTo>
                <a:lnTo>
                  <a:pt x="5202893" y="0"/>
                </a:lnTo>
                <a:lnTo>
                  <a:pt x="5202893" y="3468596"/>
                </a:lnTo>
                <a:lnTo>
                  <a:pt x="0" y="3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DAGntI4o9-0</dc:identifier>
  <dcterms:modified xsi:type="dcterms:W3CDTF">2011-08-01T06:04:30Z</dcterms:modified>
  <cp:revision>1</cp:revision>
  <dc:title>Blue and Black Abstract Tech Startup Pitch Deck Presentation</dc:title>
</cp:coreProperties>
</file>